
<file path=[Content_Types].xml><?xml version="1.0" encoding="utf-8"?>
<Types xmlns="http://schemas.openxmlformats.org/package/2006/content-types">
  <Default Extension="bin" ContentType="application/vnd.openxmlformats-officedocument.oleObject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sldIdLst>
    <p:sldId id="342" r:id="rId5"/>
    <p:sldId id="351" r:id="rId6"/>
    <p:sldId id="354" r:id="rId7"/>
    <p:sldId id="355" r:id="rId8"/>
    <p:sldId id="358" r:id="rId9"/>
    <p:sldId id="359" r:id="rId10"/>
    <p:sldId id="364" r:id="rId11"/>
    <p:sldId id="373" r:id="rId12"/>
    <p:sldId id="366" r:id="rId13"/>
    <p:sldId id="362" r:id="rId14"/>
    <p:sldId id="363" r:id="rId15"/>
    <p:sldId id="361" r:id="rId16"/>
    <p:sldId id="369" r:id="rId17"/>
    <p:sldId id="367" r:id="rId18"/>
    <p:sldId id="371" r:id="rId19"/>
    <p:sldId id="370" r:id="rId20"/>
    <p:sldId id="368" r:id="rId21"/>
    <p:sldId id="372" r:id="rId22"/>
    <p:sldId id="360" r:id="rId23"/>
    <p:sldId id="35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2" autoAdjust="0"/>
    <p:restoredTop sz="95646"/>
  </p:normalViewPr>
  <p:slideViewPr>
    <p:cSldViewPr snapToGrid="0" snapToObjects="1" showGuides="1">
      <p:cViewPr varScale="1">
        <p:scale>
          <a:sx n="65" d="100"/>
          <a:sy n="65" d="100"/>
        </p:scale>
        <p:origin x="720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5/9/2023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f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f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fif"/><Relationship Id="rId7" Type="http://schemas.openxmlformats.org/officeDocument/2006/relationships/image" Target="../media/image12.jf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fif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300" dirty="0"/>
              <a:t>EDI Data Charter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pc="300" dirty="0"/>
              <a:t>via </a:t>
            </a:r>
            <a:r>
              <a:rPr lang="en-US" spc="300" dirty="0" err="1"/>
              <a:t>Plotly</a:t>
            </a:r>
            <a:r>
              <a:rPr lang="en-US" spc="300" dirty="0"/>
              <a:t> Express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David Pittman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2E461C-9B18-387D-8526-0BCC4B69B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664" y="152028"/>
            <a:ext cx="7462684" cy="655394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2CFB44F-2F31-4F6F-D732-BBD710BDA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8797" y="297896"/>
            <a:ext cx="3085084" cy="1536444"/>
          </a:xfrm>
        </p:spPr>
        <p:txBody>
          <a:bodyPr/>
          <a:lstStyle/>
          <a:p>
            <a:r>
              <a:rPr lang="en-US" sz="6000" dirty="0"/>
              <a:t>Line.py</a:t>
            </a:r>
            <a:br>
              <a:rPr lang="en-US" sz="6000" dirty="0"/>
            </a:br>
            <a:r>
              <a:rPr lang="en-US" sz="6000" dirty="0"/>
              <a:t>(Part 1) 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08E83AB-BE06-7FBD-115C-EEE4BC01791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908797" y="3087953"/>
            <a:ext cx="3418097" cy="5057096"/>
          </a:xfrm>
        </p:spPr>
        <p:txBody>
          <a:bodyPr/>
          <a:lstStyle/>
          <a:p>
            <a:r>
              <a:rPr lang="en-US" sz="2800" dirty="0"/>
              <a:t>Accepts child call from generate.pl to generate line chart for display to webpage.</a:t>
            </a:r>
            <a:endParaRPr lang="en-US" dirty="0"/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66950B7-56EA-E48E-9230-FB998BE59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7780" y="1966977"/>
            <a:ext cx="912556" cy="988338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1B8D6A30-BF60-120A-F447-A6702092E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0982" y="1966977"/>
            <a:ext cx="898489" cy="98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49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9F281A-611F-06CB-35AC-D7E9535E8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82" y="79551"/>
            <a:ext cx="8578785" cy="651177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323A135-E698-3E43-5B9B-98839FD3A605}"/>
              </a:ext>
            </a:extLst>
          </p:cNvPr>
          <p:cNvSpPr txBox="1">
            <a:spLocks/>
          </p:cNvSpPr>
          <p:nvPr/>
        </p:nvSpPr>
        <p:spPr>
          <a:xfrm>
            <a:off x="8908797" y="297896"/>
            <a:ext cx="3085084" cy="15364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sz="6000" dirty="0"/>
              <a:t>Line.py</a:t>
            </a:r>
            <a:br>
              <a:rPr lang="en-US" sz="6000" dirty="0"/>
            </a:br>
            <a:r>
              <a:rPr lang="en-US" sz="6000" dirty="0"/>
              <a:t>(Part 2) </a:t>
            </a:r>
          </a:p>
        </p:txBody>
      </p:sp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B4DDE84-B5DA-C622-D1F6-9F1E8ABD0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7780" y="1966977"/>
            <a:ext cx="912556" cy="988338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59104530-6654-0571-FAC8-6BE44FE83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0982" y="1966977"/>
            <a:ext cx="898489" cy="988338"/>
          </a:xfrm>
          <a:prstGeom prst="rect">
            <a:avLst/>
          </a:prstGeom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65B2D43-7B36-B79C-11D5-F92A462A4D7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908797" y="3087953"/>
            <a:ext cx="3418097" cy="5057096"/>
          </a:xfrm>
        </p:spPr>
        <p:txBody>
          <a:bodyPr/>
          <a:lstStyle/>
          <a:p>
            <a:r>
              <a:rPr lang="en-US" sz="2800" dirty="0"/>
              <a:t>Accepts child call from generate.pl to generate line chart for display to webpage.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161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Solution Demo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694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A Normal Day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63A8EEC-4250-9ED9-EA35-39FAA26E5C9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07828" y="2191831"/>
            <a:ext cx="8334727" cy="4179471"/>
          </a:xfrm>
        </p:spPr>
        <p:txBody>
          <a:bodyPr/>
          <a:lstStyle/>
          <a:p>
            <a:r>
              <a:rPr lang="en-US" sz="2800" dirty="0"/>
              <a:t>In the video on the next slide, we can see what a normal day of received 850/Purchase Orders looks like.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Red</a:t>
            </a:r>
            <a:r>
              <a:rPr lang="en-US" sz="2800" dirty="0"/>
              <a:t> Line	= Day of Interest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Blue</a:t>
            </a:r>
            <a:r>
              <a:rPr lang="en-US" sz="2800" dirty="0"/>
              <a:t> Line	=  Same weekday avg.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Grey</a:t>
            </a:r>
            <a:r>
              <a:rPr lang="en-US" sz="2800" dirty="0"/>
              <a:t> Line	= Potential Issue Threshold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4EA004B-BBEB-82B7-7248-15745E524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6864" y="29495"/>
            <a:ext cx="3385136" cy="134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27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lotlyExpress_Example1">
            <a:hlinkClick r:id="" action="ppaction://media"/>
            <a:extLst>
              <a:ext uri="{FF2B5EF4-FFF2-40B4-BE49-F238E27FC236}">
                <a16:creationId xmlns:a16="http://schemas.microsoft.com/office/drawing/2014/main" id="{AD5BC784-0A28-7AD2-23E7-FD4727A060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1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7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61" y="1052108"/>
            <a:ext cx="8700778" cy="1164882"/>
          </a:xfrm>
        </p:spPr>
        <p:txBody>
          <a:bodyPr/>
          <a:lstStyle/>
          <a:p>
            <a:r>
              <a:rPr lang="en-US" sz="6000" dirty="0"/>
              <a:t>Explore a Normal Day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A3F32F7-E183-FD06-0525-93E1D422E56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2132" y="2678529"/>
            <a:ext cx="7790423" cy="4179471"/>
          </a:xfrm>
        </p:spPr>
        <p:txBody>
          <a:bodyPr/>
          <a:lstStyle/>
          <a:p>
            <a:r>
              <a:rPr lang="en-US" sz="2800" dirty="0"/>
              <a:t>Click on the link at the bottom right to explore an interactive </a:t>
            </a:r>
            <a:r>
              <a:rPr lang="en-US" sz="2800" dirty="0" err="1"/>
              <a:t>Plotly</a:t>
            </a:r>
            <a:r>
              <a:rPr lang="en-US" sz="2800" dirty="0"/>
              <a:t> Express html page for a normal day.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9D14A0A-8249-C1AE-CA6A-F34D437104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0071516"/>
              </p:ext>
            </p:extLst>
          </p:nvPr>
        </p:nvGraphicFramePr>
        <p:xfrm>
          <a:off x="8423275" y="5346722"/>
          <a:ext cx="3768725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3769200" imgH="1061280" progId="Package">
                  <p:embed/>
                </p:oleObj>
              </mc:Choice>
              <mc:Fallback>
                <p:oleObj name="Packager Shell Object" showAsIcon="1" r:id="rId2" imgW="3769200" imgH="10612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423275" y="5346722"/>
                        <a:ext cx="3768725" cy="1062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8054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An Abnormal Day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63A8EEC-4250-9ED9-EA35-39FAA26E5C9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07829" y="2221335"/>
            <a:ext cx="8334726" cy="4179471"/>
          </a:xfrm>
        </p:spPr>
        <p:txBody>
          <a:bodyPr/>
          <a:lstStyle/>
          <a:p>
            <a:r>
              <a:rPr lang="en-US" sz="2800" dirty="0"/>
              <a:t>In the video on the next slide, we can see what an abnormal day of received 850/Purchase Orders looks like. (Note: </a:t>
            </a:r>
            <a:r>
              <a:rPr lang="en-US" sz="2800" dirty="0">
                <a:solidFill>
                  <a:srgbClr val="FF0000"/>
                </a:solidFill>
              </a:rPr>
              <a:t>Red</a:t>
            </a:r>
            <a:r>
              <a:rPr lang="en-US" sz="2800" dirty="0"/>
              <a:t> crosses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Grey</a:t>
            </a:r>
            <a:r>
              <a:rPr lang="en-US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Red</a:t>
            </a:r>
            <a:r>
              <a:rPr lang="en-US" sz="2800" dirty="0"/>
              <a:t> Line	= Day of Interest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Blue</a:t>
            </a:r>
            <a:r>
              <a:rPr lang="en-US" sz="2800" dirty="0"/>
              <a:t> Line	=  Same weekday avg.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Grey</a:t>
            </a:r>
            <a:r>
              <a:rPr lang="en-US" sz="2800" dirty="0"/>
              <a:t> Line	= Potential Issue Threshold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F7F331A2-3D4C-20FB-A26C-D76E87B15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0642" y="-1"/>
            <a:ext cx="3421358" cy="136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42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lotlyExpress_Example2">
            <a:hlinkClick r:id="" action="ppaction://media"/>
            <a:extLst>
              <a:ext uri="{FF2B5EF4-FFF2-40B4-BE49-F238E27FC236}">
                <a16:creationId xmlns:a16="http://schemas.microsoft.com/office/drawing/2014/main" id="{96A50237-26A4-8320-05B3-429ABCBF60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61" y="1052108"/>
            <a:ext cx="10308352" cy="1164882"/>
          </a:xfrm>
        </p:spPr>
        <p:txBody>
          <a:bodyPr/>
          <a:lstStyle/>
          <a:p>
            <a:r>
              <a:rPr lang="en-US" sz="6000" dirty="0"/>
              <a:t>Explore an Abnormal Day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A30950C-2502-8F93-F82C-960FBAE97C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7465433"/>
              </p:ext>
            </p:extLst>
          </p:nvPr>
        </p:nvGraphicFramePr>
        <p:xfrm>
          <a:off x="8423275" y="5346700"/>
          <a:ext cx="3768725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3769200" imgH="1061280" progId="Package">
                  <p:embed/>
                </p:oleObj>
              </mc:Choice>
              <mc:Fallback>
                <p:oleObj name="Packager Shell Object" showAsIcon="1" r:id="rId2" imgW="3769200" imgH="10612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423275" y="5346700"/>
                        <a:ext cx="3768725" cy="1062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EF889F-A47B-1FDC-561A-A5C9D0F05D5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2132" y="2678529"/>
            <a:ext cx="7790423" cy="4179471"/>
          </a:xfrm>
        </p:spPr>
        <p:txBody>
          <a:bodyPr/>
          <a:lstStyle/>
          <a:p>
            <a:r>
              <a:rPr lang="en-US" sz="2800" dirty="0"/>
              <a:t>Click on the link at the bottom right to explore an interactive </a:t>
            </a:r>
            <a:r>
              <a:rPr lang="en-US" sz="2800" dirty="0" err="1"/>
              <a:t>Plotly</a:t>
            </a:r>
            <a:r>
              <a:rPr lang="en-US" sz="2800" dirty="0"/>
              <a:t> Express html page for an abnormal day.</a:t>
            </a:r>
          </a:p>
        </p:txBody>
      </p:sp>
    </p:spTree>
    <p:extLst>
      <p:ext uri="{BB962C8B-B14F-4D97-AF65-F5344CB8AC3E}">
        <p14:creationId xmlns:p14="http://schemas.microsoft.com/office/powerpoint/2010/main" val="1230420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Thank You!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B0B5558-BB64-C1C8-8295-9C40B7FCBEE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2132" y="2678529"/>
            <a:ext cx="7790423" cy="4179471"/>
          </a:xfrm>
        </p:spPr>
        <p:txBody>
          <a:bodyPr/>
          <a:lstStyle/>
          <a:p>
            <a:r>
              <a:rPr lang="en-US" sz="2800" dirty="0"/>
              <a:t>This presentation is licensed for display and use by Kent State University for the purpose of showcasing projects to other students.</a:t>
            </a:r>
          </a:p>
        </p:txBody>
      </p:sp>
    </p:spTree>
    <p:extLst>
      <p:ext uri="{BB962C8B-B14F-4D97-AF65-F5344CB8AC3E}">
        <p14:creationId xmlns:p14="http://schemas.microsoft.com/office/powerpoint/2010/main" val="2003516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2132" y="2678529"/>
            <a:ext cx="6888665" cy="3560247"/>
          </a:xfrm>
        </p:spPr>
        <p:txBody>
          <a:bodyPr/>
          <a:lstStyle/>
          <a:p>
            <a:r>
              <a:rPr lang="en-US" sz="2800" dirty="0"/>
              <a:t>		    A graphical display of Electronic Data Interchange (EDI) messages represented by Sender, Receiver, Document Type, and Date</a:t>
            </a:r>
          </a:p>
          <a:p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A2906A9F-1978-B123-9620-A108F7C58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61" y="2465750"/>
            <a:ext cx="1867161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References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49902" y="2678529"/>
            <a:ext cx="8544393" cy="3560247"/>
          </a:xfrm>
        </p:spPr>
        <p:txBody>
          <a:bodyPr/>
          <a:lstStyle/>
          <a:p>
            <a:r>
              <a:rPr lang="en-US" dirty="0"/>
              <a:t>What is EDI (Electronic Data Interchange)? n.d. 05 May 2023. 	&lt;https://www.edibasics.com/what-is-edi&gt;.</a:t>
            </a:r>
          </a:p>
          <a:p>
            <a:endParaRPr lang="en-US" sz="280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602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What is EDI?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2132" y="2678529"/>
            <a:ext cx="6888665" cy="3560247"/>
          </a:xfrm>
        </p:spPr>
        <p:txBody>
          <a:bodyPr/>
          <a:lstStyle/>
          <a:p>
            <a:r>
              <a:rPr lang="en-US" sz="2800" dirty="0"/>
              <a:t>“Electronic Data Interchange (EDI) is the computer-to-computer exchange of business documents in a standard electronic format between business partners” (What is EDI).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960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What does EDI look like?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5B8B827F-5E2D-04F5-FDD6-B9265802C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809" y="597308"/>
            <a:ext cx="5353665" cy="5345086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767D06-BF90-A266-75AE-52749A9AC7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2132" y="2678529"/>
            <a:ext cx="4809362" cy="3737019"/>
          </a:xfrm>
        </p:spPr>
        <p:txBody>
          <a:bodyPr/>
          <a:lstStyle/>
          <a:p>
            <a:r>
              <a:rPr lang="en-US" sz="2800" dirty="0"/>
              <a:t>This is an example Invoice that bills for a product or services rendered.  </a:t>
            </a:r>
          </a:p>
          <a:p>
            <a:r>
              <a:rPr lang="en-US" sz="2800" dirty="0"/>
              <a:t>For each file processed, an ST to SE segment is a “message”.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4E5F0A-9025-FEAD-6FDA-B8815E1B48E5}"/>
              </a:ext>
            </a:extLst>
          </p:cNvPr>
          <p:cNvSpPr txBox="1"/>
          <p:nvPr/>
        </p:nvSpPr>
        <p:spPr>
          <a:xfrm>
            <a:off x="7462112" y="5924040"/>
            <a:ext cx="4587320" cy="473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Fig. 1.Jilovec, Nahid. EDI ASC12 Format and Sample Invoice. 1998. The A to Z of EDI.</a:t>
            </a:r>
          </a:p>
        </p:txBody>
      </p:sp>
    </p:spTree>
    <p:extLst>
      <p:ext uri="{BB962C8B-B14F-4D97-AF65-F5344CB8AC3E}">
        <p14:creationId xmlns:p14="http://schemas.microsoft.com/office/powerpoint/2010/main" val="3932743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Technology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046751" y="2637142"/>
            <a:ext cx="6522062" cy="82414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Linux on Google Cloud Platform</a:t>
            </a:r>
          </a:p>
          <a:p>
            <a:r>
              <a:rPr lang="en-US" sz="2800" dirty="0"/>
              <a:t> 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5F67F3F4-C011-A585-1026-4C5A08CA0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905" y="2521366"/>
            <a:ext cx="938629" cy="938629"/>
          </a:xfrm>
          <a:prstGeom prst="rect">
            <a:avLst/>
          </a:prstGeom>
        </p:spPr>
      </p:pic>
      <p:pic>
        <p:nvPicPr>
          <p:cNvPr id="9" name="Picture 8" descr="A picture containing clipart&#10;&#10;Description automatically generated">
            <a:extLst>
              <a:ext uri="{FF2B5EF4-FFF2-40B4-BE49-F238E27FC236}">
                <a16:creationId xmlns:a16="http://schemas.microsoft.com/office/drawing/2014/main" id="{FE7EA31A-061E-0789-58ED-C42D49604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05" y="2522662"/>
            <a:ext cx="912556" cy="938629"/>
          </a:xfrm>
          <a:prstGeom prst="rect">
            <a:avLst/>
          </a:prstGeom>
        </p:spPr>
      </p:pic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0B361E5-F495-CD60-DADA-FBE439BAA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904" y="3621299"/>
            <a:ext cx="912556" cy="988338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F266207-4DCE-3B9A-B153-EA7D9AA53DD5}"/>
              </a:ext>
            </a:extLst>
          </p:cNvPr>
          <p:cNvSpPr txBox="1">
            <a:spLocks/>
          </p:cNvSpPr>
          <p:nvPr/>
        </p:nvSpPr>
        <p:spPr>
          <a:xfrm>
            <a:off x="2046750" y="3764371"/>
            <a:ext cx="6197597" cy="824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Python &amp; </a:t>
            </a:r>
            <a:r>
              <a:rPr lang="en-US" sz="2800" dirty="0" err="1"/>
              <a:t>Plotly</a:t>
            </a:r>
            <a:r>
              <a:rPr lang="en-US" sz="2800" dirty="0"/>
              <a:t> Express</a:t>
            </a:r>
          </a:p>
          <a:p>
            <a:r>
              <a:rPr lang="en-US" sz="2800" dirty="0"/>
              <a:t> </a:t>
            </a:r>
            <a:endParaRPr lang="en-US" dirty="0"/>
          </a:p>
        </p:txBody>
      </p:sp>
      <p:pic>
        <p:nvPicPr>
          <p:cNvPr id="14" name="Picture 13" descr="A close-up of a warning sign&#10;&#10;Description automatically generated with medium confidence">
            <a:extLst>
              <a:ext uri="{FF2B5EF4-FFF2-40B4-BE49-F238E27FC236}">
                <a16:creationId xmlns:a16="http://schemas.microsoft.com/office/drawing/2014/main" id="{FECCAC23-D191-2091-797B-FBC19393B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06" y="4833068"/>
            <a:ext cx="898489" cy="938630"/>
          </a:xfrm>
          <a:prstGeom prst="rect">
            <a:avLst/>
          </a:prstGeom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7E57B13-6429-4404-3275-50E32E956ECE}"/>
              </a:ext>
            </a:extLst>
          </p:cNvPr>
          <p:cNvSpPr txBox="1">
            <a:spLocks/>
          </p:cNvSpPr>
          <p:nvPr/>
        </p:nvSpPr>
        <p:spPr>
          <a:xfrm>
            <a:off x="2046749" y="4877312"/>
            <a:ext cx="6197597" cy="824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HTML</a:t>
            </a:r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2A39030-5AC0-464D-DE0F-28F1AB6EA668}"/>
              </a:ext>
            </a:extLst>
          </p:cNvPr>
          <p:cNvSpPr txBox="1">
            <a:spLocks/>
          </p:cNvSpPr>
          <p:nvPr/>
        </p:nvSpPr>
        <p:spPr>
          <a:xfrm>
            <a:off x="2046755" y="5877504"/>
            <a:ext cx="6197597" cy="1116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Perl </a:t>
            </a:r>
            <a:r>
              <a:rPr lang="en-US" sz="1600" dirty="0"/>
              <a:t>(Practical Extraction and Reporting  Language)</a:t>
            </a:r>
            <a:br>
              <a:rPr lang="en-US" sz="1600" dirty="0"/>
            </a:br>
            <a:r>
              <a:rPr lang="en-US" sz="2800" dirty="0"/>
              <a:t>&amp; BASH </a:t>
            </a:r>
            <a:r>
              <a:rPr lang="en-US" sz="1600" dirty="0"/>
              <a:t>(Borne Again Shell)</a:t>
            </a:r>
          </a:p>
          <a:p>
            <a:r>
              <a:rPr lang="en-US" sz="2800" dirty="0"/>
              <a:t> </a:t>
            </a:r>
            <a:endParaRPr lang="en-US" dirty="0"/>
          </a:p>
        </p:txBody>
      </p:sp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73D9586B-5A36-DD0B-0E1B-3808F7A9D2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5" y="5883294"/>
            <a:ext cx="892207" cy="892207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26A3B87C-13A3-846F-6F27-04EC0B6FA2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06" y="3621299"/>
            <a:ext cx="898489" cy="988338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53FBACF-6F2E-9841-C845-0CF715EC0F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794" y="5877504"/>
            <a:ext cx="892207" cy="89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009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Build Highlights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F8B6634A-8356-DD1F-8DE1-EC398867F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51" y="1273980"/>
            <a:ext cx="893010" cy="83912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9EBA13E-52BD-390C-25D2-4FA9F0C65E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2132" y="2678529"/>
            <a:ext cx="6888665" cy="356024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Data Source sanitization and CSV creation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Perl/HTML CGI web page creation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Working with </a:t>
            </a:r>
            <a:r>
              <a:rPr lang="en-US" sz="2800" dirty="0" err="1"/>
              <a:t>Plotly</a:t>
            </a:r>
            <a:r>
              <a:rPr lang="en-US" sz="2800" dirty="0"/>
              <a:t> Express and Iterative tests</a:t>
            </a:r>
          </a:p>
        </p:txBody>
      </p:sp>
    </p:spTree>
    <p:extLst>
      <p:ext uri="{BB962C8B-B14F-4D97-AF65-F5344CB8AC3E}">
        <p14:creationId xmlns:p14="http://schemas.microsoft.com/office/powerpoint/2010/main" val="1494219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61" y="1052108"/>
            <a:ext cx="10087126" cy="1164882"/>
          </a:xfrm>
        </p:spPr>
        <p:txBody>
          <a:bodyPr/>
          <a:lstStyle/>
          <a:p>
            <a:r>
              <a:rPr lang="en-US" sz="6000" dirty="0"/>
              <a:t>CSV Dataset – archive.csv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50E31-9689-9D79-D928-EBC8A7929CD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11455" y="2415132"/>
            <a:ext cx="12365680" cy="3560247"/>
          </a:xfrm>
        </p:spPr>
        <p:txBody>
          <a:bodyPr/>
          <a:lstStyle/>
          <a:p>
            <a:r>
              <a:rPr lang="en-US" sz="1400" b="1" dirty="0">
                <a:solidFill>
                  <a:schemeClr val="accent6"/>
                </a:solidFill>
              </a:rPr>
              <a:t>Interchange </a:t>
            </a:r>
            <a:r>
              <a:rPr lang="en-US" sz="1400" b="1" dirty="0" err="1">
                <a:solidFill>
                  <a:schemeClr val="accent6"/>
                </a:solidFill>
              </a:rPr>
              <a:t>Sender</a:t>
            </a:r>
            <a:r>
              <a:rPr lang="en-US" sz="1400" b="1" dirty="0" err="1"/>
              <a:t>,</a:t>
            </a:r>
            <a:r>
              <a:rPr lang="en-US" sz="1400" b="1" dirty="0" err="1">
                <a:solidFill>
                  <a:schemeClr val="accent6"/>
                </a:solidFill>
              </a:rPr>
              <a:t>Interchange</a:t>
            </a:r>
            <a:r>
              <a:rPr lang="en-US" sz="1400" b="1" dirty="0">
                <a:solidFill>
                  <a:schemeClr val="accent6"/>
                </a:solidFill>
              </a:rPr>
              <a:t> </a:t>
            </a:r>
            <a:r>
              <a:rPr lang="en-US" sz="1400" b="1" dirty="0" err="1">
                <a:solidFill>
                  <a:schemeClr val="accent6"/>
                </a:solidFill>
              </a:rPr>
              <a:t>Receiver</a:t>
            </a:r>
            <a:r>
              <a:rPr lang="en-US" sz="1400" dirty="0" err="1"/>
              <a:t>,Interchange</a:t>
            </a:r>
            <a:r>
              <a:rPr lang="en-US" sz="1400" dirty="0"/>
              <a:t> Control </a:t>
            </a:r>
            <a:r>
              <a:rPr lang="en-US" sz="1400" dirty="0" err="1"/>
              <a:t>Number,Interchange</a:t>
            </a:r>
            <a:r>
              <a:rPr lang="en-US" sz="1400" dirty="0"/>
              <a:t> </a:t>
            </a:r>
            <a:r>
              <a:rPr lang="en-US" sz="1400" dirty="0" err="1"/>
              <a:t>Timestamp,Group</a:t>
            </a:r>
            <a:r>
              <a:rPr lang="en-US" sz="1400" dirty="0"/>
              <a:t> </a:t>
            </a:r>
            <a:r>
              <a:rPr lang="en-US" sz="1400" dirty="0" err="1"/>
              <a:t>Sender,Group</a:t>
            </a:r>
            <a:r>
              <a:rPr lang="en-US" sz="1400" dirty="0"/>
              <a:t> </a:t>
            </a:r>
            <a:r>
              <a:rPr lang="en-US" sz="1400" dirty="0" err="1"/>
              <a:t>Receiver,Group</a:t>
            </a:r>
            <a:r>
              <a:rPr lang="en-US" sz="1400" dirty="0"/>
              <a:t> </a:t>
            </a:r>
            <a:r>
              <a:rPr lang="en-US" sz="1400" dirty="0" err="1"/>
              <a:t>Type,Group</a:t>
            </a:r>
            <a:r>
              <a:rPr lang="en-US" sz="1400" dirty="0"/>
              <a:t> Control </a:t>
            </a:r>
            <a:r>
              <a:rPr lang="en-US" sz="1400" dirty="0" err="1"/>
              <a:t>Number,Group</a:t>
            </a:r>
            <a:r>
              <a:rPr lang="en-US" sz="1400" dirty="0"/>
              <a:t> </a:t>
            </a:r>
            <a:r>
              <a:rPr lang="en-US" sz="1400" dirty="0" err="1"/>
              <a:t>Version,</a:t>
            </a:r>
            <a:r>
              <a:rPr lang="en-US" sz="1400" dirty="0" err="1">
                <a:solidFill>
                  <a:schemeClr val="accent6"/>
                </a:solidFill>
              </a:rPr>
              <a:t>Message</a:t>
            </a:r>
            <a:r>
              <a:rPr lang="en-US" sz="1400" dirty="0">
                <a:solidFill>
                  <a:schemeClr val="accent6"/>
                </a:solidFill>
              </a:rPr>
              <a:t> </a:t>
            </a:r>
            <a:r>
              <a:rPr lang="en-US" sz="1400" dirty="0" err="1">
                <a:solidFill>
                  <a:schemeClr val="accent6"/>
                </a:solidFill>
              </a:rPr>
              <a:t>Type</a:t>
            </a:r>
            <a:r>
              <a:rPr lang="en-US" sz="1400" dirty="0" err="1"/>
              <a:t>,</a:t>
            </a:r>
            <a:r>
              <a:rPr lang="en-US" sz="1400" dirty="0" err="1">
                <a:solidFill>
                  <a:schemeClr val="accent6"/>
                </a:solidFill>
              </a:rPr>
              <a:t>Message</a:t>
            </a:r>
            <a:r>
              <a:rPr lang="en-US" sz="1400" dirty="0">
                <a:solidFill>
                  <a:schemeClr val="accent6"/>
                </a:solidFill>
              </a:rPr>
              <a:t> </a:t>
            </a:r>
            <a:r>
              <a:rPr lang="en-US" sz="1400" dirty="0" err="1">
                <a:solidFill>
                  <a:schemeClr val="accent6"/>
                </a:solidFill>
              </a:rPr>
              <a:t>Count</a:t>
            </a:r>
            <a:r>
              <a:rPr lang="en-US" sz="1400" dirty="0" err="1"/>
              <a:t>,Message</a:t>
            </a:r>
            <a:r>
              <a:rPr lang="en-US" sz="1400" dirty="0"/>
              <a:t> </a:t>
            </a:r>
            <a:r>
              <a:rPr lang="en-US" sz="1400" dirty="0" err="1"/>
              <a:t>Segments,Content</a:t>
            </a:r>
            <a:r>
              <a:rPr lang="en-US" sz="1400" dirty="0"/>
              <a:t> </a:t>
            </a:r>
            <a:r>
              <a:rPr lang="en-US" sz="1400" dirty="0" err="1"/>
              <a:t>Size,Year,Month,Day,Week</a:t>
            </a:r>
            <a:r>
              <a:rPr lang="en-US" sz="1400" dirty="0"/>
              <a:t> of </a:t>
            </a:r>
            <a:r>
              <a:rPr lang="en-US" sz="1400" dirty="0" err="1"/>
              <a:t>Year,</a:t>
            </a:r>
            <a:r>
              <a:rPr lang="en-US" sz="1400" dirty="0" err="1">
                <a:solidFill>
                  <a:schemeClr val="accent6"/>
                </a:solidFill>
              </a:rPr>
              <a:t>Day</a:t>
            </a:r>
            <a:r>
              <a:rPr lang="en-US" sz="1400" dirty="0">
                <a:solidFill>
                  <a:schemeClr val="accent6"/>
                </a:solidFill>
              </a:rPr>
              <a:t> Name</a:t>
            </a:r>
          </a:p>
          <a:p>
            <a:r>
              <a:rPr lang="en-US" sz="1400" b="1" dirty="0">
                <a:solidFill>
                  <a:schemeClr val="accent6"/>
                </a:solidFill>
              </a:rPr>
              <a:t>ZZ:WMT</a:t>
            </a:r>
            <a:r>
              <a:rPr lang="en-US" sz="1400" dirty="0"/>
              <a:t>,</a:t>
            </a:r>
            <a:r>
              <a:rPr lang="en-US" sz="1400" b="1" dirty="0">
                <a:solidFill>
                  <a:schemeClr val="accent6"/>
                </a:solidFill>
              </a:rPr>
              <a:t>ZZ:AMZN</a:t>
            </a:r>
            <a:r>
              <a:rPr lang="en-US" sz="1400" dirty="0"/>
              <a:t>,000007418,</a:t>
            </a:r>
            <a:r>
              <a:rPr lang="en-US" sz="1400" dirty="0">
                <a:solidFill>
                  <a:schemeClr val="accent6"/>
                </a:solidFill>
              </a:rPr>
              <a:t>2009-01-05 11:12:00</a:t>
            </a:r>
            <a:r>
              <a:rPr lang="en-US" sz="1400" dirty="0"/>
              <a:t>,WMT,AMZN,PO,5209,004010,</a:t>
            </a:r>
            <a:r>
              <a:rPr lang="en-US" sz="1400" dirty="0">
                <a:solidFill>
                  <a:schemeClr val="accent6"/>
                </a:solidFill>
              </a:rPr>
              <a:t>850</a:t>
            </a:r>
            <a:r>
              <a:rPr lang="en-US" sz="1400" dirty="0"/>
              <a:t>,</a:t>
            </a:r>
            <a:r>
              <a:rPr lang="en-US" sz="1400" dirty="0">
                <a:solidFill>
                  <a:schemeClr val="accent6"/>
                </a:solidFill>
              </a:rPr>
              <a:t>3</a:t>
            </a:r>
            <a:r>
              <a:rPr lang="en-US" sz="1400" dirty="0"/>
              <a:t>,40,3172,2009,01,05,01,</a:t>
            </a:r>
            <a:r>
              <a:rPr lang="en-US" sz="1400" dirty="0">
                <a:solidFill>
                  <a:schemeClr val="accent6"/>
                </a:solidFill>
              </a:rPr>
              <a:t>Monday</a:t>
            </a:r>
          </a:p>
        </p:txBody>
      </p:sp>
      <p:pic>
        <p:nvPicPr>
          <p:cNvPr id="2050" name="Picture 2" descr="Green csv icon - Free green file icons">
            <a:extLst>
              <a:ext uri="{FF2B5EF4-FFF2-40B4-BE49-F238E27FC236}">
                <a16:creationId xmlns:a16="http://schemas.microsoft.com/office/drawing/2014/main" id="{DDF35B18-3555-8356-9F5C-E16328052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55" y="1271197"/>
            <a:ext cx="893116" cy="89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883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Archive.pl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D4C6DEF8-42C1-20FF-8513-31B6146A6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54" y="1324783"/>
            <a:ext cx="892207" cy="89220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50E31-9689-9D79-D928-EBC8A7929CD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92746" y="792810"/>
            <a:ext cx="3439649" cy="356024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Dyamically</a:t>
            </a:r>
            <a:r>
              <a:rPr lang="en-US" sz="2800" dirty="0"/>
              <a:t> creates form from table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Submits collected values to generate.pl</a:t>
            </a:r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F41511F-F80B-7E5B-6A73-BFE43DFD9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84" y="2436281"/>
            <a:ext cx="4690439" cy="437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019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Generate.pl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D4C6DEF8-42C1-20FF-8513-31B6146A6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54" y="1324783"/>
            <a:ext cx="892207" cy="89220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50E31-9689-9D79-D928-EBC8A7929CD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52351" y="0"/>
            <a:ext cx="3439649" cy="645979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Receives form values from archive.pl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Filters archive.csv based on form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Passes UUID and date to subroutine exec of line.py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Html document from line.py displayed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1C317C-F82A-5AC1-6945-EEC554489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28" y="2409825"/>
            <a:ext cx="5383009" cy="435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591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232</TotalTime>
  <Words>586</Words>
  <Application>Microsoft Office PowerPoint</Application>
  <PresentationFormat>Widescreen</PresentationFormat>
  <Paragraphs>76</Paragraphs>
  <Slides>20</Slides>
  <Notes>0</Notes>
  <HiddenSlides>0</HiddenSlides>
  <MMClips>2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Packager Shell Object</vt:lpstr>
      <vt:lpstr>EDI Data Charter</vt:lpstr>
      <vt:lpstr>Introduction</vt:lpstr>
      <vt:lpstr>What is EDI?</vt:lpstr>
      <vt:lpstr>What does EDI look like?</vt:lpstr>
      <vt:lpstr>Technology</vt:lpstr>
      <vt:lpstr>Build Highlights</vt:lpstr>
      <vt:lpstr>CSV Dataset – archive.csv</vt:lpstr>
      <vt:lpstr>Archive.pl</vt:lpstr>
      <vt:lpstr>Generate.pl</vt:lpstr>
      <vt:lpstr>Line.py (Part 1) </vt:lpstr>
      <vt:lpstr>PowerPoint Presentation</vt:lpstr>
      <vt:lpstr>Solution Demo</vt:lpstr>
      <vt:lpstr>A Normal Day</vt:lpstr>
      <vt:lpstr>PowerPoint Presentation</vt:lpstr>
      <vt:lpstr>Explore a Normal Day</vt:lpstr>
      <vt:lpstr>An Abnormal Day</vt:lpstr>
      <vt:lpstr>PowerPoint Presentation</vt:lpstr>
      <vt:lpstr>Explore an Abnormal Day</vt:lpstr>
      <vt:lpstr>Thank You!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</dc:title>
  <dc:creator>David Pittman</dc:creator>
  <cp:lastModifiedBy>David Pittman</cp:lastModifiedBy>
  <cp:revision>25</cp:revision>
  <dcterms:created xsi:type="dcterms:W3CDTF">2023-05-05T12:40:59Z</dcterms:created>
  <dcterms:modified xsi:type="dcterms:W3CDTF">2023-05-09T21:09:53Z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